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70" r:id="rId8"/>
    <p:sldId id="268" r:id="rId9"/>
    <p:sldId id="269" r:id="rId10"/>
    <p:sldId id="265" r:id="rId11"/>
    <p:sldId id="271" r:id="rId12"/>
    <p:sldId id="267" r:id="rId13"/>
    <p:sldId id="273" r:id="rId14"/>
    <p:sldId id="272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35BE4-E191-3650-5F15-3502979E5A5C}" v="8843" dt="2020-04-17T00:51:19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>
                <a:cs typeface="Calibri Light"/>
              </a:rPr>
              <a:t>The Third Person Effect</a:t>
            </a:r>
            <a:endParaRPr lang="en-US" sz="5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accent1">
                    <a:lumMod val="60000"/>
                    <a:lumOff val="40000"/>
                  </a:schemeClr>
                </a:solidFill>
                <a:cs typeface="Calibri"/>
              </a:rPr>
              <a:t>Jonathan Goehring</a:t>
            </a:r>
          </a:p>
          <a:p>
            <a:r>
              <a:rPr lang="en-US" sz="2000">
                <a:solidFill>
                  <a:schemeClr val="accent1">
                    <a:lumMod val="60000"/>
                    <a:lumOff val="40000"/>
                  </a:schemeClr>
                </a:solidFill>
                <a:cs typeface="Calibri"/>
              </a:rPr>
              <a:t>JRB 467</a:t>
            </a:r>
          </a:p>
          <a:p>
            <a:r>
              <a:rPr lang="en-US" sz="2000">
                <a:solidFill>
                  <a:schemeClr val="accent1">
                    <a:lumMod val="60000"/>
                    <a:lumOff val="40000"/>
                  </a:schemeClr>
                </a:solidFill>
                <a:cs typeface="Calibri"/>
              </a:rPr>
              <a:t>Mass Communication Theory</a:t>
            </a:r>
          </a:p>
          <a:p>
            <a:r>
              <a:rPr lang="en-US" sz="2000">
                <a:solidFill>
                  <a:schemeClr val="accent1">
                    <a:lumMod val="60000"/>
                    <a:lumOff val="40000"/>
                  </a:schemeClr>
                </a:solidFill>
                <a:cs typeface="Calibri"/>
              </a:rPr>
              <a:t>Dr. Alexander Moe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51B4BD-EF85-46AA-A596-2AA29ADDD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>
                <a:cs typeface="Calibri Light"/>
              </a:rPr>
              <a:t>The Data</a:t>
            </a:r>
            <a:endParaRPr lang="en-US" sz="5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87B8E8-E4CE-4C91-A132-311413C17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1326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9D9F-4C21-43E7-AA0C-63173AB52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5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70729CF-77D6-4103-9D51-583CC06D8E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697678"/>
              </p:ext>
            </p:extLst>
          </p:nvPr>
        </p:nvGraphicFramePr>
        <p:xfrm>
          <a:off x="307258" y="1216742"/>
          <a:ext cx="10957092" cy="405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611">
                  <a:extLst>
                    <a:ext uri="{9D8B030D-6E8A-4147-A177-3AD203B41FA5}">
                      <a16:colId xmlns:a16="http://schemas.microsoft.com/office/drawing/2014/main" val="3765784319"/>
                    </a:ext>
                  </a:extLst>
                </a:gridCol>
                <a:gridCol w="1193116">
                  <a:extLst>
                    <a:ext uri="{9D8B030D-6E8A-4147-A177-3AD203B41FA5}">
                      <a16:colId xmlns:a16="http://schemas.microsoft.com/office/drawing/2014/main" val="2971781683"/>
                    </a:ext>
                  </a:extLst>
                </a:gridCol>
                <a:gridCol w="1193116">
                  <a:extLst>
                    <a:ext uri="{9D8B030D-6E8A-4147-A177-3AD203B41FA5}">
                      <a16:colId xmlns:a16="http://schemas.microsoft.com/office/drawing/2014/main" val="2760601176"/>
                    </a:ext>
                  </a:extLst>
                </a:gridCol>
                <a:gridCol w="2176042">
                  <a:extLst>
                    <a:ext uri="{9D8B030D-6E8A-4147-A177-3AD203B41FA5}">
                      <a16:colId xmlns:a16="http://schemas.microsoft.com/office/drawing/2014/main" val="4235408746"/>
                    </a:ext>
                  </a:extLst>
                </a:gridCol>
                <a:gridCol w="210189">
                  <a:extLst>
                    <a:ext uri="{9D8B030D-6E8A-4147-A177-3AD203B41FA5}">
                      <a16:colId xmlns:a16="http://schemas.microsoft.com/office/drawing/2014/main" val="1551895122"/>
                    </a:ext>
                  </a:extLst>
                </a:gridCol>
                <a:gridCol w="1193116">
                  <a:extLst>
                    <a:ext uri="{9D8B030D-6E8A-4147-A177-3AD203B41FA5}">
                      <a16:colId xmlns:a16="http://schemas.microsoft.com/office/drawing/2014/main" val="3105586908"/>
                    </a:ext>
                  </a:extLst>
                </a:gridCol>
                <a:gridCol w="1193116">
                  <a:extLst>
                    <a:ext uri="{9D8B030D-6E8A-4147-A177-3AD203B41FA5}">
                      <a16:colId xmlns:a16="http://schemas.microsoft.com/office/drawing/2014/main" val="3393662958"/>
                    </a:ext>
                  </a:extLst>
                </a:gridCol>
                <a:gridCol w="1193116">
                  <a:extLst>
                    <a:ext uri="{9D8B030D-6E8A-4147-A177-3AD203B41FA5}">
                      <a16:colId xmlns:a16="http://schemas.microsoft.com/office/drawing/2014/main" val="1119583725"/>
                    </a:ext>
                  </a:extLst>
                </a:gridCol>
                <a:gridCol w="970670">
                  <a:extLst>
                    <a:ext uri="{9D8B030D-6E8A-4147-A177-3AD203B41FA5}">
                      <a16:colId xmlns:a16="http://schemas.microsoft.com/office/drawing/2014/main" val="3040850969"/>
                    </a:ext>
                  </a:extLst>
                </a:gridCol>
              </a:tblGrid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61447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530357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91664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380940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324386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143289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067636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809549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79488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70586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690475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407143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56268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623826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271095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149130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037421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851641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548027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603483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241005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296971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51211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295845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84091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636972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94973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608000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495036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370653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109919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132608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432086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238968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800209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719810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037753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512731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256455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790227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6164327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157102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431667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241942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282313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6128299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174654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23156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664537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018992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58233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446783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007071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511294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421028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908874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764249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84775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66059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21719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852415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00237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386520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453644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513754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85942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356688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998740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587070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42898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225781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695824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872024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65491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80717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329942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097971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05199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299013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2163969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994179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678976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433555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830721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080223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407683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259577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726968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83186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392643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103735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042675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781465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036173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484367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978404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0533682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90031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442461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4343164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175224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88194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607884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584405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4217706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5749849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21600520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5596725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801583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3285117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>
                          <a:effectLst/>
                        </a:rPr>
                        <a:t>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729210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C678C25-E187-4ADE-A2C4-C9E30FFF876A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57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6666F-1304-435C-91E8-EB5922B4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  <a:cs typeface="Calibri Light"/>
              </a:rPr>
              <a:t>Summary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AF55B-A216-422D-AAFC-B094B4AB0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solidFill>
                  <a:schemeClr val="bg1"/>
                </a:solidFill>
                <a:cs typeface="Calibri"/>
              </a:rPr>
              <a:t>Consistent with previous research, we see a noticeable difference between how much participants thought media violence impacted them, and how much they thought it impacted others. </a:t>
            </a: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The average rating of self-concern over media violence was approximately 3.2</a:t>
            </a:r>
          </a:p>
          <a:p>
            <a:r>
              <a:rPr lang="en-US" sz="2400">
                <a:solidFill>
                  <a:schemeClr val="bg1"/>
                </a:solidFill>
                <a:cs typeface="Calibri"/>
              </a:rPr>
              <a:t>The average rating of concern for others and their consumption of media violence was approximately 3.9</a:t>
            </a:r>
          </a:p>
        </p:txBody>
      </p:sp>
    </p:spTree>
    <p:extLst>
      <p:ext uri="{BB962C8B-B14F-4D97-AF65-F5344CB8AC3E}">
        <p14:creationId xmlns:p14="http://schemas.microsoft.com/office/powerpoint/2010/main" val="705872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A6783E-1E57-43AF-9B64-FB0DF15C4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Summary Continued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87F2D-1891-41B7-9949-44DEF0829B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solidFill>
                  <a:srgbClr val="FEFFFF"/>
                </a:solidFill>
                <a:cs typeface="Calibri"/>
              </a:rPr>
              <a:t>Those who felt more comfortable with violent media also felt that it had either a nuetral or positive effect on them.</a:t>
            </a:r>
          </a:p>
          <a:p>
            <a:r>
              <a:rPr lang="en-US" sz="2400">
                <a:solidFill>
                  <a:srgbClr val="FEFFFF"/>
                </a:solidFill>
                <a:cs typeface="Calibri"/>
              </a:rPr>
              <a:t>Level of concern for oneself in regards to media violence was positively correlated with level of concern for others. </a:t>
            </a:r>
          </a:p>
          <a:p>
            <a:r>
              <a:rPr lang="en-US" sz="2400">
                <a:solidFill>
                  <a:srgbClr val="FEFFFF"/>
                </a:solidFill>
                <a:cs typeface="Calibri"/>
              </a:rPr>
              <a:t>There were a lot of "5" responses, suggesting that there is a sense of indifference towards media violence, and many feel that it isn't a big deal. </a:t>
            </a:r>
          </a:p>
          <a:p>
            <a:pPr marL="0" indent="0">
              <a:buNone/>
            </a:pPr>
            <a:endParaRPr lang="en-US" sz="2400">
              <a:solidFill>
                <a:srgbClr val="FEFFFF"/>
              </a:solidFill>
              <a:cs typeface="Calibri"/>
            </a:endParaRPr>
          </a:p>
          <a:p>
            <a:endParaRPr lang="en-US" sz="2400">
              <a:solidFill>
                <a:srgbClr val="FE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083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FD19D0-B6CD-4588-8C4E-4604BE2D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cs typeface="Calibri Light"/>
              </a:rPr>
              <a:t>Other Interesting Findings</a:t>
            </a:r>
            <a:endParaRPr lang="en-US">
              <a:cs typeface="Calibri Light" panose="020F0302020204030204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894CE-9B4C-4B23-8E6A-C049EFF180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cs typeface="Calibri"/>
              </a:rPr>
              <a:t>Of those surveyed 24 and under, over half considered themselves to be less vulnerable to violent media messages than others, including their elders.</a:t>
            </a:r>
          </a:p>
          <a:p>
            <a:r>
              <a:rPr lang="en-US" sz="2400">
                <a:cs typeface="Calibri"/>
              </a:rPr>
              <a:t>Almost 75% of all participants considered their consumption of violent media below average in comparison to that of their 10 closest family members and/or friends.</a:t>
            </a:r>
          </a:p>
          <a:p>
            <a:r>
              <a:rPr lang="en-US" sz="2400">
                <a:cs typeface="Calibri"/>
              </a:rPr>
              <a:t>Of the 18 individuals who claim that violent media has a moderately positive to very positive effect on them, only 4 are over the age of 30.</a:t>
            </a:r>
          </a:p>
          <a:p>
            <a:endParaRPr lang="en-US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446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D8D7C0D3-896F-4BBB-A220-33D724ED0C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2AA3A18B-202B-4C39-BC9E-ED4D6E98D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3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AC94672E-068C-4CF1-8438-22EA8E7C65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608004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48638D-7038-4CAA-88F7-1E3494C4D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616688"/>
            <a:ext cx="6090256" cy="52892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7CBA2A-7C35-514F-941D-47558EEBA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564" y="1207827"/>
            <a:ext cx="4703910" cy="4203510"/>
          </a:xfrm>
        </p:spPr>
        <p:txBody>
          <a:bodyPr>
            <a:normAutofit/>
          </a:bodyPr>
          <a:lstStyle/>
          <a:p>
            <a:pPr algn="r"/>
            <a:r>
              <a:rPr lang="en-US" sz="3600" b="1">
                <a:solidFill>
                  <a:srgbClr val="FFFFFF"/>
                </a:solidFill>
              </a:rPr>
              <a:t>Conclusions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BA74AD2-45D9-4D21-A436-71C6744C1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66816" y="1352302"/>
            <a:ext cx="5822136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E16E6-E801-394D-B1D9-31683A3B5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9354" y="1692323"/>
            <a:ext cx="4704256" cy="43619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>
                <a:solidFill>
                  <a:srgbClr val="FEFFFF"/>
                </a:solidFill>
                <a:cs typeface="Calibri"/>
              </a:rPr>
              <a:t>Based on our sample, the Third Person Effect is a real phenomenon in the Brockport community.</a:t>
            </a:r>
          </a:p>
          <a:p>
            <a:r>
              <a:rPr lang="en-US" sz="1700">
                <a:solidFill>
                  <a:srgbClr val="FEFFFF"/>
                </a:solidFill>
                <a:cs typeface="Calibri"/>
              </a:rPr>
              <a:t>Younger people especially are exposed to more violence on a weekly basis, but don't often consider it as detrimental to their well-being. </a:t>
            </a:r>
          </a:p>
          <a:p>
            <a:r>
              <a:rPr lang="en-US" sz="1700">
                <a:solidFill>
                  <a:srgbClr val="FEFFFF"/>
                </a:solidFill>
                <a:cs typeface="Calibri"/>
              </a:rPr>
              <a:t>Many people feel that others see more violent media than they do. </a:t>
            </a:r>
          </a:p>
          <a:p>
            <a:r>
              <a:rPr lang="en-US" sz="1700">
                <a:solidFill>
                  <a:srgbClr val="FEFFFF"/>
                </a:solidFill>
                <a:cs typeface="Calibri"/>
              </a:rPr>
              <a:t>Does this mean that the Third Person Effect comes as a result of perceptions of varying abilities to deal with it, as originally thought, or is it a result of an incorrect perception of how much violent media we actually consume? </a:t>
            </a:r>
          </a:p>
          <a:p>
            <a:endParaRPr lang="en-US" sz="1700">
              <a:solidFill>
                <a:srgbClr val="FEFFFF"/>
              </a:solidFill>
              <a:cs typeface="Calibri"/>
            </a:endParaRPr>
          </a:p>
          <a:p>
            <a:endParaRPr lang="en-US" sz="1700">
              <a:solidFill>
                <a:srgbClr val="FEFFFF"/>
              </a:solidFill>
              <a:cs typeface="Calibri"/>
            </a:endParaRPr>
          </a:p>
          <a:p>
            <a:endParaRPr lang="en-US" sz="1700">
              <a:solidFill>
                <a:srgbClr val="FE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026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68C891-696C-E04B-A17C-313CF183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en-US" sz="3700"/>
              <a:t>Defining the Third Person Effect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09A05-F411-4544-8207-2F6D26B00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>
                <a:cs typeface="Calibri"/>
              </a:rPr>
              <a:t>A hypothesis predicting that people perceive mass media messages as having a greater impact on others than themselves.</a:t>
            </a: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DC86095-A3EC-4A16-863F-DE626F8CE9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19" r="3" b="3665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362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1F8A88-FB92-4947-8456-DAD5B71C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/>
              <a:t>What does previous research tell us?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8E35B83-1EC3-4F87-9D54-D86346335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16C0A-D45A-9C4D-8A92-FED23EF20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cs typeface="Calibri"/>
              </a:rPr>
              <a:t>Typically, meta-analyses have found a statistically significant difference between how people feel they are impacted by messages, and how they feel others are </a:t>
            </a:r>
          </a:p>
          <a:p>
            <a:r>
              <a:rPr lang="en-US" sz="2400">
                <a:cs typeface="Calibri"/>
              </a:rPr>
              <a:t>Paul, Salwen, and Dupagne, 2009 college 32</a:t>
            </a:r>
          </a:p>
          <a:p>
            <a:r>
              <a:rPr lang="en-US" sz="2400">
                <a:cs typeface="Calibri"/>
              </a:rPr>
              <a:t>Phillips, 1983 </a:t>
            </a:r>
          </a:p>
          <a:p>
            <a:r>
              <a:rPr lang="en-US" sz="2400">
                <a:cs typeface="Calibri"/>
              </a:rPr>
              <a:t>Eisend, 2017 enterrtainment/informational</a:t>
            </a:r>
          </a:p>
          <a:p>
            <a:r>
              <a:rPr lang="en-US" sz="2400">
                <a:cs typeface="Calibri"/>
              </a:rPr>
              <a:t>What about violence? This is what I'm interested in.</a:t>
            </a:r>
          </a:p>
          <a:p>
            <a:r>
              <a:rPr lang="en-US" sz="2400">
                <a:cs typeface="Calibri"/>
              </a:rPr>
              <a:t>Perloff, 1999</a:t>
            </a:r>
          </a:p>
        </p:txBody>
      </p:sp>
    </p:spTree>
    <p:extLst>
      <p:ext uri="{BB962C8B-B14F-4D97-AF65-F5344CB8AC3E}">
        <p14:creationId xmlns:p14="http://schemas.microsoft.com/office/powerpoint/2010/main" val="2470242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647CD6-96A8-8D45-A486-312DC427F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n-US" sz="5400"/>
              <a:t>Why could this be?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3D874-E6A7-0A4F-AC25-232AD6BF8B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cs typeface="Calibri"/>
              </a:rPr>
              <a:t>People naturally consider themselves immune to media messages, because they don't feel themselves change after being exposed to them.</a:t>
            </a:r>
          </a:p>
          <a:p>
            <a:r>
              <a:rPr lang="en-US" sz="2400">
                <a:cs typeface="Calibri"/>
              </a:rPr>
              <a:t>On the contrary, they might be able to witness in someone else how a media message is changing them. </a:t>
            </a:r>
          </a:p>
          <a:p>
            <a:r>
              <a:rPr lang="en-US" sz="2400">
                <a:cs typeface="Calibri"/>
              </a:rPr>
              <a:t>For example, can Fox News and CNN impact political bias? Research says yes, but viewers don't feel this change. </a:t>
            </a:r>
          </a:p>
        </p:txBody>
      </p:sp>
    </p:spTree>
    <p:extLst>
      <p:ext uri="{BB962C8B-B14F-4D97-AF65-F5344CB8AC3E}">
        <p14:creationId xmlns:p14="http://schemas.microsoft.com/office/powerpoint/2010/main" val="30169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C52200-1663-41B0-AF56-8BC2C6D0F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>
                <a:cs typeface="Calibri Light"/>
              </a:rPr>
              <a:t>Media Violence</a:t>
            </a: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717D4-83E8-42D8-96C8-26759D9D3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It is difficult to find research on the Third Person Effect and media violence.</a:t>
            </a:r>
          </a:p>
          <a:p>
            <a:r>
              <a:rPr lang="en-US" sz="2000">
                <a:cs typeface="Calibri"/>
              </a:rPr>
              <a:t>Media violence can include video games, television news, movies, and even violent messages on social media. </a:t>
            </a:r>
          </a:p>
          <a:p>
            <a:r>
              <a:rPr lang="en-US" sz="2000">
                <a:cs typeface="Calibri"/>
              </a:rPr>
              <a:t>How does the way we see ourselves viewing violent media compare to the way we see others viewing it?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57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3910A-EB2D-2B44-90E4-8160B7233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My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BB99-5F1D-094A-9156-DD1124AAC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/>
              <a:t>Is the Third Person Effect a real phenomenon experienced in the Brockport community?</a:t>
            </a:r>
          </a:p>
          <a:p>
            <a:r>
              <a:rPr lang="en-US" sz="2400"/>
              <a:t>My research focused in on as many different community members as possible, 112 demographically diverse individuals. </a:t>
            </a:r>
            <a:endParaRPr lang="en-US" sz="2400">
              <a:cs typeface="Calibri"/>
            </a:endParaRPr>
          </a:p>
          <a:p>
            <a:r>
              <a:rPr lang="en-US" sz="2400"/>
              <a:t>These people were surveyed on their violent media consumption habits and feelings about habits of others. </a:t>
            </a:r>
            <a:endParaRPr lang="en-US" sz="2400">
              <a:cs typeface="Calibri"/>
            </a:endParaRPr>
          </a:p>
          <a:p>
            <a:r>
              <a:rPr lang="en-US" sz="2400">
                <a:cs typeface="Calibri"/>
              </a:rPr>
              <a:t>I focus especially on the concern we have for others who view violent media compared to the concern we have for ourselves. </a:t>
            </a:r>
          </a:p>
        </p:txBody>
      </p:sp>
    </p:spTree>
    <p:extLst>
      <p:ext uri="{BB962C8B-B14F-4D97-AF65-F5344CB8AC3E}">
        <p14:creationId xmlns:p14="http://schemas.microsoft.com/office/powerpoint/2010/main" val="2861104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088B06-B716-4E02-B67E-B152AB5FD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en-US" sz="5800">
                <a:cs typeface="Calibri Light"/>
              </a:rPr>
              <a:t>Survey Questions</a:t>
            </a:r>
            <a:endParaRPr lang="en-US" sz="5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10F75-EED0-4B14-8A85-E928B31F7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endParaRPr lang="en-US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608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B8B6A13-85CA-4900-9C17-0B2EC7D65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15B9FD-CC77-4BB3-A5A8-B5E8EE2C5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7" y="1120155"/>
            <a:ext cx="4189198" cy="4609096"/>
          </a:xfrm>
        </p:spPr>
        <p:txBody>
          <a:bodyPr>
            <a:normAutofit/>
          </a:bodyPr>
          <a:lstStyle/>
          <a:p>
            <a:endParaRPr lang="en-US" dirty="0">
              <a:cs typeface="Calibri Light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3F9174-E2FD-4C98-B643-857596BA1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32729" y="798423"/>
            <a:ext cx="6359271" cy="6059577"/>
            <a:chOff x="2285126" y="-1693523"/>
            <a:chExt cx="6359271" cy="6059577"/>
          </a:xfrm>
        </p:grpSpPr>
        <p:sp>
          <p:nvSpPr>
            <p:cNvPr id="11" name="Freeform 59">
              <a:extLst>
                <a:ext uri="{FF2B5EF4-FFF2-40B4-BE49-F238E27FC236}">
                  <a16:creationId xmlns:a16="http://schemas.microsoft.com/office/drawing/2014/main" id="{44669919-644B-4799-9AB6-7A2A2F170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2286127" y="-976413"/>
              <a:ext cx="1101799" cy="5342467"/>
            </a:xfrm>
            <a:custGeom>
              <a:avLst/>
              <a:gdLst>
                <a:gd name="connsiteX0" fmla="*/ 1101799 w 1101799"/>
                <a:gd name="connsiteY0" fmla="*/ 0 h 5342467"/>
                <a:gd name="connsiteX1" fmla="*/ 0 w 1101799"/>
                <a:gd name="connsiteY1" fmla="*/ 1141661 h 5342467"/>
                <a:gd name="connsiteX2" fmla="*/ 0 w 1101799"/>
                <a:gd name="connsiteY2" fmla="*/ 5342467 h 5342467"/>
                <a:gd name="connsiteX3" fmla="*/ 1039862 w 1101799"/>
                <a:gd name="connsiteY3" fmla="*/ 5342467 h 5342467"/>
                <a:gd name="connsiteX4" fmla="*/ 1101799 w 1101799"/>
                <a:gd name="connsiteY4" fmla="*/ 5278421 h 5342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1799" h="5342467">
                  <a:moveTo>
                    <a:pt x="1101799" y="0"/>
                  </a:moveTo>
                  <a:lnTo>
                    <a:pt x="0" y="1141661"/>
                  </a:lnTo>
                  <a:lnTo>
                    <a:pt x="0" y="5342467"/>
                  </a:lnTo>
                  <a:lnTo>
                    <a:pt x="1039862" y="5342467"/>
                  </a:lnTo>
                  <a:lnTo>
                    <a:pt x="1101799" y="5278421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287676A4-07DE-42A0-980E-77FA40F49E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2285126" y="-1425874"/>
              <a:ext cx="762170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4BC9AFEB-B9C2-4A5E-91E4-BD04223F5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>
              <a:off x="2566852" y="-1693523"/>
              <a:ext cx="485207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6D837413-BE05-4604-8451-98E34D629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43739" y="-1692608"/>
              <a:ext cx="610065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199-B13D-40CA-8993-F2E29AACE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6188" y="1120155"/>
            <a:ext cx="5067739" cy="460909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>
                <a:solidFill>
                  <a:srgbClr val="FFFFFF"/>
                </a:solidFill>
                <a:cs typeface="Calibri"/>
              </a:rPr>
              <a:t>How many hours weekly do you estimate you are exposed to potentially violent media content? </a:t>
            </a:r>
            <a:endParaRPr lang="en-US" sz="2400">
              <a:solidFill>
                <a:srgbClr val="FFFFFF"/>
              </a:solidFill>
              <a:ea typeface="+mn-lt"/>
              <a:cs typeface="+mn-lt"/>
            </a:endParaRPr>
          </a:p>
          <a:p>
            <a:endParaRPr lang="en-US" sz="2400">
              <a:solidFill>
                <a:srgbClr val="FFFFFF"/>
              </a:solidFill>
              <a:cs typeface="Calibri"/>
            </a:endParaRPr>
          </a:p>
        </p:txBody>
      </p:sp>
      <p:pic>
        <p:nvPicPr>
          <p:cNvPr id="4" name="Picture 4" descr="A clock hanging from the side&#10;&#10;Description generated with very high confidence">
            <a:extLst>
              <a:ext uri="{FF2B5EF4-FFF2-40B4-BE49-F238E27FC236}">
                <a16:creationId xmlns:a16="http://schemas.microsoft.com/office/drawing/2014/main" id="{10B882DF-E5E0-4CB4-AD54-B64C3AB54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11" y="1926117"/>
            <a:ext cx="2804483" cy="279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87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D81B8E-8EBE-42D2-97BA-6AECAFC3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cs typeface="Calibri Light"/>
              </a:rPr>
              <a:t>On a Scale of 1-10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D231A-184D-4D06-9BE8-EDE65EB98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r>
              <a:rPr lang="en-US" sz="2400">
                <a:cs typeface="Calibri"/>
              </a:rPr>
              <a:t>Rate your comfort level with violent media</a:t>
            </a:r>
            <a:endParaRPr lang="en-US" sz="2400">
              <a:ea typeface="+mn-lt"/>
              <a:cs typeface="+mn-lt"/>
            </a:endParaRPr>
          </a:p>
          <a:p>
            <a:r>
              <a:rPr lang="en-US" sz="2400">
                <a:ea typeface="+mn-lt"/>
                <a:cs typeface="+mn-lt"/>
              </a:rPr>
              <a:t>How negative or positive is this content?</a:t>
            </a:r>
          </a:p>
          <a:p>
            <a:r>
              <a:rPr lang="en-US" sz="2400">
                <a:ea typeface="+mn-lt"/>
                <a:cs typeface="+mn-lt"/>
              </a:rPr>
              <a:t>Where do you consider yourself in relation to your ten closest friends/family when it comes to violent media consumption?</a:t>
            </a:r>
          </a:p>
          <a:p>
            <a:r>
              <a:rPr lang="en-US" sz="2400">
                <a:ea typeface="+mn-lt"/>
                <a:cs typeface="+mn-lt"/>
              </a:rPr>
              <a:t>How negative or positive do you feel this content is in their daily lives?</a:t>
            </a:r>
          </a:p>
          <a:p>
            <a:endParaRPr lang="en-US" sz="2400">
              <a:cs typeface="Calibri"/>
            </a:endParaRPr>
          </a:p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endParaRPr lang="en-US" sz="24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923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Third Person Effect</vt:lpstr>
      <vt:lpstr>Defining the Third Person Effect</vt:lpstr>
      <vt:lpstr>What does previous research tell us?</vt:lpstr>
      <vt:lpstr>Why could this be?</vt:lpstr>
      <vt:lpstr>Media Violence</vt:lpstr>
      <vt:lpstr>My Research</vt:lpstr>
      <vt:lpstr>Survey Questions</vt:lpstr>
      <vt:lpstr>PowerPoint Presentation</vt:lpstr>
      <vt:lpstr>On a Scale of 1-10</vt:lpstr>
      <vt:lpstr>The Data</vt:lpstr>
      <vt:lpstr>PowerPoint Presentation</vt:lpstr>
      <vt:lpstr>Summary</vt:lpstr>
      <vt:lpstr>Summary Continued</vt:lpstr>
      <vt:lpstr>Other Interesting Findings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155</cp:revision>
  <dcterms:created xsi:type="dcterms:W3CDTF">2020-04-13T17:00:54Z</dcterms:created>
  <dcterms:modified xsi:type="dcterms:W3CDTF">2020-07-16T21:06:03Z</dcterms:modified>
</cp:coreProperties>
</file>